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67" r:id="rId2"/>
    <p:sldId id="311" r:id="rId3"/>
    <p:sldId id="314" r:id="rId4"/>
    <p:sldId id="312" r:id="rId5"/>
    <p:sldId id="313" r:id="rId6"/>
    <p:sldId id="315" r:id="rId7"/>
    <p:sldId id="316" r:id="rId8"/>
    <p:sldId id="309" r:id="rId9"/>
    <p:sldId id="310" r:id="rId10"/>
    <p:sldId id="317" r:id="rId11"/>
    <p:sldId id="318" r:id="rId12"/>
    <p:sldId id="319" r:id="rId13"/>
    <p:sldId id="320" r:id="rId14"/>
    <p:sldId id="329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0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4A52-22AF-4533-9C9B-0AA642EB86AD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H.Fakher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202B6-280E-4806-AC24-9E1DB3BE2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5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F55E-E18D-44A4-A501-026151CCBF13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A3C-9438-4681-B894-86D5EF93F5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2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0D6BBA-1C0E-411F-ACFC-368B126EAC19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51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FFEE-1F69-4D77-B8E3-669578E8A164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2DCE-B716-4CDD-9CF1-D1759E86BAA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9E9B-CC18-46CA-B998-3355B2C4C085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110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49FF-AFFD-4BBA-9D18-27D76F1011B9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9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B046-DA4F-4514-96D1-43C644C06876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06B5-A511-4CD1-8909-2A55A3668426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72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6D60-69C4-4129-B6CD-6807603D766D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0E26-4AA5-4E43-8E34-59F30FEE954D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53ED-34F7-4FF1-9A3E-CB09C1F310A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A279-3642-42E6-A99D-471D27690417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DD01-8F2C-4BF8-A2E9-C3FD9A582A4C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5CB-000A-4404-B05F-B7FB14FA29AF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A87B-66D4-4339-AD46-B9C0E00CAE08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6065-A2DD-4823-AD95-D0625BE9CD11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291F-AF14-48AC-A76C-BAD5579F84F2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0055-7430-487C-A065-00C1F9A96DC8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A81A4B-17DB-42FC-BAB2-67D6C168DE4C}" type="datetime1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kaggle.com/hossamfakher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https://www.linkedin.com/in/hossamfakh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https://github.com/HossamFakher1" TargetMode="External"/><Relationship Id="rId5" Type="http://schemas.openxmlformats.org/officeDocument/2006/relationships/hyperlink" Target="https://github.com/HossamFakher1" TargetMode="External"/><Relationship Id="rId4" Type="http://schemas.openxmlformats.org/officeDocument/2006/relationships/hyperlink" Target="mailto:hosamfakher11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hyperlink" Target="fac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1681046" cy="570747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61223" y="2044289"/>
            <a:ext cx="7349706" cy="440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>
                <a:solidFill>
                  <a:schemeClr val="bg1"/>
                </a:solidFill>
              </a:rPr>
              <a:t>Hossam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Elsayed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MohaMED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Fakher</a:t>
            </a:r>
            <a:endParaRPr lang="en-US" sz="33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0 1 2 7 7 8 8 0 6 7 8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3000" b="0" dirty="0">
                <a:solidFill>
                  <a:srgbClr val="FF0000"/>
                </a:solidFill>
                <a:hlinkClick r:id="rId4"/>
              </a:rPr>
              <a:t>Gmail 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>
              <a:solidFill>
                <a:srgbClr val="FF0000"/>
              </a:solidFill>
              <a:hlinkClick r:id="rId5"/>
            </a:endParaRPr>
          </a:p>
          <a:p>
            <a:r>
              <a:rPr lang="en-US" sz="3000" b="0" dirty="0" err="1">
                <a:solidFill>
                  <a:srgbClr val="FF0000"/>
                </a:solidFill>
                <a:hlinkClick r:id="rId6"/>
              </a:rPr>
              <a:t>GitHUB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>
              <a:solidFill>
                <a:srgbClr val="FF0000"/>
              </a:solidFill>
            </a:endParaRPr>
          </a:p>
          <a:p>
            <a:r>
              <a:rPr lang="en-US" sz="3000" b="0" dirty="0" err="1">
                <a:solidFill>
                  <a:srgbClr val="FF0000"/>
                </a:solidFill>
                <a:hlinkClick r:id="rId7"/>
              </a:rPr>
              <a:t>Linkedin</a:t>
            </a:r>
            <a:endParaRPr lang="en-US" sz="3000" b="0" dirty="0">
              <a:solidFill>
                <a:srgbClr val="FF0000"/>
              </a:solidFill>
            </a:endParaRPr>
          </a:p>
          <a:p>
            <a:r>
              <a:rPr lang="en-US" sz="3000" b="0" dirty="0">
                <a:solidFill>
                  <a:srgbClr val="FF0000"/>
                </a:solidFill>
              </a:rPr>
              <a:t> </a:t>
            </a:r>
          </a:p>
          <a:p>
            <a:r>
              <a:rPr lang="en-US" sz="3000" b="0" dirty="0" err="1">
                <a:solidFill>
                  <a:srgbClr val="FF0000"/>
                </a:solidFill>
                <a:hlinkClick r:id="rId8"/>
              </a:rPr>
              <a:t>Kaggle</a:t>
            </a:r>
            <a:endParaRPr lang="en-US" sz="3000" b="0" dirty="0">
              <a:solidFill>
                <a:srgbClr val="FF0000"/>
              </a:solidFill>
            </a:endParaRPr>
          </a:p>
          <a:p>
            <a:pPr algn="l"/>
            <a:endParaRPr lang="en-US" sz="1400" b="0" dirty="0">
              <a:hlinkClick r:id="rId4"/>
            </a:endParaRPr>
          </a:p>
          <a:p>
            <a:pPr algn="l"/>
            <a:endParaRPr lang="en-US" b="0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8189" y="897147"/>
            <a:ext cx="5148556" cy="914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831981"/>
            <a:ext cx="6235472" cy="1663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cap="none" dirty="0">
                <a:solidFill>
                  <a:srgbClr val="FFFF00"/>
                </a:solidFill>
                <a:latin typeface="Barlow Condensed Black" panose="00000A06000000000000" pitchFamily="2" charset="0"/>
              </a:rPr>
              <a:t>S e s </a:t>
            </a:r>
            <a:r>
              <a:rPr lang="en-US" sz="5500" cap="none" dirty="0" err="1">
                <a:solidFill>
                  <a:srgbClr val="FFFF00"/>
                </a:solidFill>
                <a:latin typeface="Barlow Condensed Black" panose="00000A06000000000000" pitchFamily="2" charset="0"/>
              </a:rPr>
              <a:t>s</a:t>
            </a:r>
            <a:r>
              <a:rPr lang="en-US" sz="5500" cap="none" dirty="0">
                <a:solidFill>
                  <a:srgbClr val="FFFF00"/>
                </a:solidFill>
                <a:latin typeface="Barlow Condensed Black" panose="00000A06000000000000" pitchFamily="2" charset="0"/>
              </a:rPr>
              <a:t> </a:t>
            </a:r>
            <a:r>
              <a:rPr lang="en-US" sz="5500" cap="none" dirty="0" err="1">
                <a:solidFill>
                  <a:srgbClr val="FFFF00"/>
                </a:solidFill>
                <a:latin typeface="Barlow Condensed Black" panose="00000A06000000000000" pitchFamily="2" charset="0"/>
              </a:rPr>
              <a:t>i</a:t>
            </a:r>
            <a:r>
              <a:rPr lang="en-US" sz="5500" cap="none" dirty="0">
                <a:solidFill>
                  <a:srgbClr val="FFFF00"/>
                </a:solidFill>
                <a:latin typeface="Barlow Condensed Black" panose="00000A06000000000000" pitchFamily="2" charset="0"/>
              </a:rPr>
              <a:t> o n 6</a:t>
            </a:r>
            <a:endParaRPr lang="en-US" sz="5500" dirty="0">
              <a:solidFill>
                <a:srgbClr val="FFFF00"/>
              </a:solidFill>
              <a:latin typeface="Barlow Condensed Black" panose="00000A06000000000000" pitchFamily="2" charset="0"/>
            </a:endParaRPr>
          </a:p>
          <a:p>
            <a:r>
              <a:rPr lang="en-US" sz="5500" cap="none" dirty="0">
                <a:solidFill>
                  <a:srgbClr val="FFFF00"/>
                </a:solidFill>
                <a:latin typeface="Barlow Condensed Black" panose="00000A06000000000000" pitchFamily="2" charset="0"/>
              </a:rPr>
              <a:t>Segmentation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Comparison Between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10396883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8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Detectron2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1" y="1837765"/>
            <a:ext cx="103968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ArialMT"/>
              </a:rPr>
              <a:t>• Detectron2 was built by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Facebook AI 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Research (FAIR) to support rapid implementation and evaluation of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novel computer vision research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sz="2600" dirty="0">
                <a:solidFill>
                  <a:srgbClr val="000000"/>
                </a:solidFill>
                <a:latin typeface="ArialMT"/>
              </a:rPr>
              <a:t>• Detectron2 is now implemented in </a:t>
            </a:r>
            <a:r>
              <a:rPr lang="en-US" sz="2600" b="1" dirty="0" err="1">
                <a:solidFill>
                  <a:srgbClr val="FF0000"/>
                </a:solidFill>
                <a:latin typeface="Arial-BoldMT"/>
              </a:rPr>
              <a:t>PyTorch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sz="2600" dirty="0">
                <a:solidFill>
                  <a:srgbClr val="000000"/>
                </a:solidFill>
                <a:latin typeface="ArialMT"/>
              </a:rPr>
              <a:t>• Detectron2 is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flexible 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extensible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, and able to provide fast training on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single or multiple GPU 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servers.</a:t>
            </a:r>
          </a:p>
          <a:p>
            <a:r>
              <a:rPr lang="en-US" sz="2600" dirty="0">
                <a:solidFill>
                  <a:srgbClr val="000000"/>
                </a:solidFill>
                <a:latin typeface="ArialMT"/>
              </a:rPr>
              <a:t>• Detectron2 </a:t>
            </a:r>
            <a:r>
              <a:rPr lang="en-US" sz="2600" b="1" dirty="0">
                <a:solidFill>
                  <a:srgbClr val="FF0000"/>
                </a:solidFill>
                <a:latin typeface="Arial-BoldMT"/>
              </a:rPr>
              <a:t>can be used as a library </a:t>
            </a:r>
            <a:r>
              <a:rPr lang="en-US" sz="2600" dirty="0">
                <a:solidFill>
                  <a:srgbClr val="000000"/>
                </a:solidFill>
                <a:latin typeface="ArialMT"/>
              </a:rPr>
              <a:t>to support different projects on top of it.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2449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Detectron2  Model Zoo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4824601" cy="316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02" y="1837765"/>
            <a:ext cx="5572281" cy="31660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5034430"/>
            <a:ext cx="10947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Detectron2 Model Zoo : </a:t>
            </a:r>
            <a:r>
              <a:rPr lang="en-US" i="1" dirty="0">
                <a:solidFill>
                  <a:srgbClr val="1F2DA9"/>
                </a:solidFill>
                <a:latin typeface="Arial-ItalicMT"/>
                <a:hlinkClick r:id="rId4" action="ppaction://hlinkfile"/>
              </a:rPr>
              <a:t>https://github.com/facebookresearch/detectron2/blob/master/MODEL_ZOO.md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9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Detectron2 - Inference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10396882" cy="3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3512799" cy="1151965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Instance Segmentation on a custom</a:t>
            </a:r>
            <a:br>
              <a:rPr lang="en-US" cap="none" dirty="0"/>
            </a:br>
            <a:r>
              <a:rPr lang="en-US" cap="none" dirty="0"/>
              <a:t>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06" y="1837765"/>
            <a:ext cx="8410801" cy="36486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014" y="3133732"/>
            <a:ext cx="2857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err="1">
                <a:solidFill>
                  <a:srgbClr val="C10000"/>
                </a:solidFill>
                <a:latin typeface="Arial-BoldMT"/>
              </a:rPr>
              <a:t>labelme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174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7675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10000"/>
                </a:solidFill>
                <a:latin typeface="Arial-BoldMT"/>
              </a:rPr>
              <a:t>Convert your data-set to COCO-format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85800" y="2422540"/>
            <a:ext cx="106552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The COCO dataset is formatted in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JSON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and has five annotation types: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object detection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800" dirty="0" err="1">
                <a:solidFill>
                  <a:srgbClr val="1F2DA9"/>
                </a:solidFill>
                <a:latin typeface="ArialMT"/>
              </a:rPr>
              <a:t>keypoint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 detection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stuff segmentation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panoptic segmentation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and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image captioning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. It is a collection of 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“info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”, “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licenses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”, “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images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”, “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annotations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”, “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categories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 (in most cases), and “</a:t>
            </a:r>
            <a:r>
              <a:rPr lang="en-US" sz="2800" dirty="0">
                <a:solidFill>
                  <a:srgbClr val="FF0000"/>
                </a:solidFill>
                <a:latin typeface="ArialMT"/>
              </a:rPr>
              <a:t>segment info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” (in one case).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74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68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9982198" cy="36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1837765"/>
            <a:ext cx="10396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• Detectron2 keeps track of a list of available datasets in a registry, so we must register our custom data with Detectron2 so it can be invoked for training.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713" y="2636496"/>
            <a:ext cx="104379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8413"/>
                </a:solidFill>
                <a:latin typeface="ArialMT"/>
              </a:rPr>
              <a:t># Register Custom Detectron2 Data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from detectron2.data.datasets import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register_coco_instances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 err="1">
                <a:solidFill>
                  <a:srgbClr val="000000"/>
                </a:solidFill>
                <a:latin typeface="ArialMT"/>
              </a:rPr>
              <a:t>register_coco_instances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my_dataset_train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{},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/train/_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annotations.coco.json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/train"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ArialMT"/>
              </a:rPr>
              <a:t>register_coco_instances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my_dataset_val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{},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/valid/_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annotations.coco.json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/valid"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ArialMT"/>
              </a:rPr>
              <a:t>register_coco_instances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my_dataset_test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{},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/test/_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annotations.coco.json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"/content/</a:t>
            </a:r>
            <a:r>
              <a:rPr lang="en-US" dirty="0" err="1">
                <a:solidFill>
                  <a:srgbClr val="FF0000"/>
                </a:solidFill>
                <a:latin typeface="ArialMT"/>
              </a:rPr>
              <a:t>my_dataset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/test"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6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396882" cy="37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0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00" y="1229231"/>
            <a:ext cx="109092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Scan the input image for possible objects using an algorithm called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Selective Search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enerating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~2000 region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proposals.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Run a convolutional neural net (CNN) on top of each of these region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roposals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Take the output of each CNN and feed it into </a:t>
            </a:r>
          </a:p>
          <a:p>
            <a:pPr marL="342900" indent="-342900"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an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SVM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to classify the region</a:t>
            </a:r>
          </a:p>
          <a:p>
            <a:pPr marL="342900" indent="-342900">
              <a:buFontTx/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ArialMT"/>
              </a:rPr>
              <a:t>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linear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regressor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to tighten the bounding box of the object if such an object exists.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531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396882" cy="36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Train Detectron2 On A Custom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396882" cy="37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77" y="685800"/>
            <a:ext cx="11125199" cy="1151965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Train Detectron2 Save/Load Trained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635552" cy="36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51965"/>
            <a:ext cx="10028582" cy="43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01" y="1229231"/>
            <a:ext cx="11150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The purpose of the Fast Region-based Convolutional Network (Fast R-CNN) is to reduce the time consumption related to the high number of models necessary to analyze all region proposals.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Performing feature extraction over the image before proposing regions, thus only running one CNN over the entire image instead of 2000 CNN’s over 2000 overlapping regions.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Replacing the SVM with a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layer, thus extending the neural network for predictions instead of creating a new model.</a:t>
            </a:r>
          </a:p>
        </p:txBody>
      </p:sp>
    </p:spTree>
    <p:extLst>
      <p:ext uri="{BB962C8B-B14F-4D97-AF65-F5344CB8AC3E}">
        <p14:creationId xmlns:p14="http://schemas.microsoft.com/office/powerpoint/2010/main" val="193329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Fast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2) Fast R-CNN - 한땀한땀 딥러닝 컴퓨터 비전 백과사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151965"/>
            <a:ext cx="10028582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Faster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01" y="1229231"/>
            <a:ext cx="111505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The input image is passed through a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pre-trained CNN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(The original Faster R-CNN used VGG), then we use the convolutional feature map we get for the next part.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Next,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the Region Proposal Network (RPN)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uses the features that the CNN computed to find up to a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predefined number of regions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(bounding boxes), which may contain objects. It generates multiple possible regions based on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k fixed-ratio anchor boxes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(default bounding boxes).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RPN accelerates the training and testing processes.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Finally, comes the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 R-CNN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module, which uses that information to: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Classify</a:t>
            </a:r>
          </a:p>
          <a:p>
            <a:r>
              <a:rPr lang="en-US" sz="2400" dirty="0">
                <a:solidFill>
                  <a:srgbClr val="FF0000"/>
                </a:solidFill>
                <a:latin typeface="ArialMT"/>
              </a:rPr>
              <a:t>the content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in the bounding box (or discard it, using “background” as a label). </a:t>
            </a:r>
            <a:r>
              <a:rPr lang="en-US" sz="2400" dirty="0">
                <a:solidFill>
                  <a:srgbClr val="FF0000"/>
                </a:solidFill>
                <a:latin typeface="ArialMT"/>
              </a:rPr>
              <a:t>Adjust the bounding box coordinates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(so it better fits the object).</a:t>
            </a:r>
          </a:p>
        </p:txBody>
      </p:sp>
    </p:spTree>
    <p:extLst>
      <p:ext uri="{BB962C8B-B14F-4D97-AF65-F5344CB8AC3E}">
        <p14:creationId xmlns:p14="http://schemas.microsoft.com/office/powerpoint/2010/main" val="356379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Faster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  <p:pic>
        <p:nvPicPr>
          <p:cNvPr id="3074" name="Picture 2" descr="Faster R-CNN: Down the rabbit hole of modern object detection | Tryola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973262"/>
            <a:ext cx="10028582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65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1837765"/>
            <a:ext cx="103968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Mask R-CNN (Mask Regional Convolutional Neural Network) is a state of the art model for instance segmentation, developed on top of Faster R-CNN.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388836"/>
            <a:ext cx="106552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For a given image, Mask R-CNN, in addition to the class label and bounding box coordinates for each object, will also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return the object mask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5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 R-CNN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636817"/>
            <a:ext cx="10396882" cy="39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2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868</Words>
  <Application>Microsoft Office PowerPoint</Application>
  <PresentationFormat>Widescreen</PresentationFormat>
  <Paragraphs>116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Arial-BoldMT</vt:lpstr>
      <vt:lpstr>Arial-ItalicMT</vt:lpstr>
      <vt:lpstr>ArialMT</vt:lpstr>
      <vt:lpstr>Barlow Condensed Black</vt:lpstr>
      <vt:lpstr>Calibri</vt:lpstr>
      <vt:lpstr>Impact</vt:lpstr>
      <vt:lpstr>Main Event</vt:lpstr>
      <vt:lpstr>Artificial intelligence</vt:lpstr>
      <vt:lpstr>R-CNN</vt:lpstr>
      <vt:lpstr>R-CNN</vt:lpstr>
      <vt:lpstr>Fast R-CNN</vt:lpstr>
      <vt:lpstr>Fast R-CNN</vt:lpstr>
      <vt:lpstr>Faster R-CNN</vt:lpstr>
      <vt:lpstr>Faster R-CNN</vt:lpstr>
      <vt:lpstr>Mask R-CNN</vt:lpstr>
      <vt:lpstr>Mask R-CNN</vt:lpstr>
      <vt:lpstr>Comparison Between Models</vt:lpstr>
      <vt:lpstr>Detectron2</vt:lpstr>
      <vt:lpstr>Detectron2  Model Zoo</vt:lpstr>
      <vt:lpstr>Detectron2 - Inference</vt:lpstr>
      <vt:lpstr>Instance Segmentation on a custom dataset</vt:lpstr>
      <vt:lpstr>Train Detectron2 On A Custom Dataset</vt:lpstr>
      <vt:lpstr>PowerPoint Presentation</vt:lpstr>
      <vt:lpstr>Train Detectron2 On A Custom Dataset</vt:lpstr>
      <vt:lpstr>Train Detectron2 On A Custom Dataset</vt:lpstr>
      <vt:lpstr>Train Detectron2 On A Custom Dataset</vt:lpstr>
      <vt:lpstr>Train Detectron2 On A Custom Dataset</vt:lpstr>
      <vt:lpstr>Train Detectron2 On A Custom Dataset</vt:lpstr>
      <vt:lpstr>Train Detectron2 Save/Load Trained Model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hossam180099@fci.bu.edu.eg</cp:lastModifiedBy>
  <cp:revision>133</cp:revision>
  <dcterms:created xsi:type="dcterms:W3CDTF">2022-06-28T13:07:35Z</dcterms:created>
  <dcterms:modified xsi:type="dcterms:W3CDTF">2024-04-20T13:11:30Z</dcterms:modified>
</cp:coreProperties>
</file>